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9"/>
  </p:normalViewPr>
  <p:slideViewPr>
    <p:cSldViewPr snapToGrid="0" snapToObjects="1">
      <p:cViewPr varScale="1">
        <p:scale>
          <a:sx n="103" d="100"/>
          <a:sy n="103" d="100"/>
        </p:scale>
        <p:origin x="192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77B19-432D-A544-90A2-4C022BEECE1C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1EF03-BAA8-1441-891E-AECCD1097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56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10/15/18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10/15/18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10/15/18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10/15/18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10/15/18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robertirwinwolf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000897"/>
            <a:ext cx="8825658" cy="2236573"/>
          </a:xfrm>
        </p:spPr>
        <p:txBody>
          <a:bodyPr/>
          <a:lstStyle/>
          <a:p>
            <a:pPr algn="ctr"/>
            <a:r>
              <a:rPr lang="en-US" dirty="0" smtClean="0"/>
              <a:t>Expressive/Analytic Group Supervision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818238"/>
            <a:ext cx="8825658" cy="226128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dirty="0" smtClean="0"/>
              <a:t>Dr. Robert Irwin Wolf, President of the Institute for Expressive Analysis</a:t>
            </a:r>
          </a:p>
          <a:p>
            <a:pPr algn="ctr"/>
            <a:r>
              <a:rPr lang="en-US" dirty="0" smtClean="0"/>
              <a:t>Professor of Graduate Art Therapy, The College of New </a:t>
            </a:r>
            <a:r>
              <a:rPr lang="en-US" dirty="0" smtClean="0"/>
              <a:t>Rochelle</a:t>
            </a:r>
          </a:p>
          <a:p>
            <a:pPr algn="ctr"/>
            <a:r>
              <a:rPr lang="en-US" dirty="0" smtClean="0"/>
              <a:t>Independent Practice, NYC</a:t>
            </a:r>
            <a:endParaRPr lang="en-US" dirty="0" smtClean="0"/>
          </a:p>
          <a:p>
            <a:endParaRPr lang="en-US" dirty="0"/>
          </a:p>
          <a:p>
            <a:pPr algn="ctr"/>
            <a:r>
              <a:rPr lang="en-US" dirty="0" smtClean="0">
                <a:solidFill>
                  <a:srgbClr val="92D050"/>
                </a:solidFill>
              </a:rPr>
              <a:t>       © 2018, Dr. Robert Irwin wolf</a:t>
            </a:r>
            <a:r>
              <a:rPr lang="en-US" sz="1500" dirty="0" smtClean="0">
                <a:solidFill>
                  <a:srgbClr val="92D050"/>
                </a:solidFill>
              </a:rPr>
              <a:t>. No portion of this PPT may be used without permission</a:t>
            </a:r>
          </a:p>
          <a:p>
            <a:pPr algn="ctr"/>
            <a:r>
              <a:rPr lang="en-US" sz="1500" dirty="0" smtClean="0">
                <a:solidFill>
                  <a:srgbClr val="92D050"/>
                </a:solidFill>
                <a:hlinkClick r:id="rId2"/>
              </a:rPr>
              <a:t>www.robertirwinwolf.com</a:t>
            </a:r>
            <a:endParaRPr lang="en-US" sz="1500" dirty="0" smtClean="0">
              <a:solidFill>
                <a:srgbClr val="92D050"/>
              </a:solidFill>
            </a:endParaRPr>
          </a:p>
          <a:p>
            <a:pPr algn="ctr"/>
            <a:r>
              <a:rPr lang="en-US" sz="1500" dirty="0" err="1" smtClean="0">
                <a:solidFill>
                  <a:srgbClr val="92D050"/>
                </a:solidFill>
              </a:rPr>
              <a:t>rwolfnyc@gmail.com</a:t>
            </a:r>
            <a:endParaRPr lang="en-US" sz="1500" dirty="0" smtClean="0">
              <a:solidFill>
                <a:srgbClr val="92D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000898"/>
            <a:ext cx="8825658" cy="729048"/>
          </a:xfrm>
        </p:spPr>
        <p:txBody>
          <a:bodyPr/>
          <a:lstStyle/>
          <a:p>
            <a:pPr algn="ctr"/>
            <a:r>
              <a:rPr lang="en-US" sz="3200" dirty="0" smtClean="0"/>
              <a:t>Summary Discussion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6508" y="2916194"/>
            <a:ext cx="8130746" cy="3089189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What have we learned?</a:t>
            </a:r>
          </a:p>
        </p:txBody>
      </p:sp>
    </p:spTree>
    <p:extLst>
      <p:ext uri="{BB962C8B-B14F-4D97-AF65-F5344CB8AC3E}">
        <p14:creationId xmlns:p14="http://schemas.microsoft.com/office/powerpoint/2010/main" val="132347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000897"/>
            <a:ext cx="8825658" cy="2236573"/>
          </a:xfrm>
        </p:spPr>
        <p:txBody>
          <a:bodyPr/>
          <a:lstStyle/>
          <a:p>
            <a:pPr algn="ctr"/>
            <a:r>
              <a:rPr lang="en-US" dirty="0" smtClean="0"/>
              <a:t>Say hello to your neighbors!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9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000897"/>
            <a:ext cx="8825658" cy="247135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2038866"/>
            <a:ext cx="8825658" cy="359993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This activates the social parts of your brain that encourage reduction of anxiety and foster sense of safety within a community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227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000898"/>
            <a:ext cx="8825658" cy="1112108"/>
          </a:xfrm>
        </p:spPr>
        <p:txBody>
          <a:bodyPr/>
          <a:lstStyle/>
          <a:p>
            <a:pPr algn="ctr"/>
            <a:r>
              <a:rPr lang="en-US" dirty="0" smtClean="0"/>
              <a:t>INTRODUCTION 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1470" y="2446638"/>
            <a:ext cx="9205784" cy="355874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500" dirty="0" smtClean="0"/>
              <a:t>Why is Expressive/Analytic processing                    helpful In supervision?</a:t>
            </a:r>
          </a:p>
          <a:p>
            <a:endParaRPr lang="en-US" sz="2200" dirty="0" smtClean="0"/>
          </a:p>
          <a:p>
            <a:r>
              <a:rPr lang="en-US" sz="2200" dirty="0" smtClean="0"/>
              <a:t>-Challenging Patients trigger anxiety in the therapist</a:t>
            </a:r>
          </a:p>
          <a:p>
            <a:r>
              <a:rPr lang="en-US" sz="2200" dirty="0"/>
              <a:t>-Anxiety </a:t>
            </a:r>
            <a:r>
              <a:rPr lang="en-US" sz="2200" dirty="0" smtClean="0"/>
              <a:t>triggers brain functions that diminish </a:t>
            </a:r>
            <a:r>
              <a:rPr lang="en-US" sz="2200" dirty="0"/>
              <a:t>cognition</a:t>
            </a:r>
          </a:p>
          <a:p>
            <a:r>
              <a:rPr lang="en-US" sz="2200" dirty="0" smtClean="0"/>
              <a:t> </a:t>
            </a:r>
            <a:r>
              <a:rPr lang="en-US" sz="2200" dirty="0"/>
              <a:t>-implicit/unconscious material seeks externalization </a:t>
            </a:r>
            <a:endParaRPr lang="en-US" sz="2200" dirty="0" smtClean="0"/>
          </a:p>
          <a:p>
            <a:r>
              <a:rPr lang="en-US" sz="2200" dirty="0"/>
              <a:t>-</a:t>
            </a:r>
            <a:r>
              <a:rPr lang="en-US" sz="2200" dirty="0" smtClean="0"/>
              <a:t>Activation of Sensory Motor processes</a:t>
            </a:r>
          </a:p>
          <a:p>
            <a:r>
              <a:rPr lang="en-US" sz="2200" dirty="0" smtClean="0"/>
              <a:t>-Non-verbal expressive processes become central modes of      communication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763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000898"/>
            <a:ext cx="8825658" cy="1112108"/>
          </a:xfrm>
        </p:spPr>
        <p:txBody>
          <a:bodyPr/>
          <a:lstStyle/>
          <a:p>
            <a:pPr algn="ctr"/>
            <a:r>
              <a:rPr lang="en-US" dirty="0" smtClean="0"/>
              <a:t>INTRODUCTION 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1470" y="2446638"/>
            <a:ext cx="9205784" cy="3558746"/>
          </a:xfrm>
        </p:spPr>
        <p:txBody>
          <a:bodyPr>
            <a:normAutofit/>
          </a:bodyPr>
          <a:lstStyle/>
          <a:p>
            <a:pPr algn="ctr"/>
            <a:r>
              <a:rPr lang="en-US" sz="3500" dirty="0" smtClean="0"/>
              <a:t>Why is group process helpful In supervision?</a:t>
            </a:r>
          </a:p>
          <a:p>
            <a:endParaRPr lang="en-US" sz="2200" dirty="0" smtClean="0"/>
          </a:p>
          <a:p>
            <a:r>
              <a:rPr lang="en-US" sz="2200" dirty="0" smtClean="0"/>
              <a:t>-we are social animals</a:t>
            </a:r>
          </a:p>
          <a:p>
            <a:r>
              <a:rPr lang="en-US" sz="2200" dirty="0"/>
              <a:t>-</a:t>
            </a:r>
            <a:r>
              <a:rPr lang="en-US" sz="2200" dirty="0" smtClean="0"/>
              <a:t>we have evolved to seek safety within the group (tribe)</a:t>
            </a:r>
          </a:p>
          <a:p>
            <a:r>
              <a:rPr lang="en-US" sz="2200" dirty="0" smtClean="0"/>
              <a:t>-anxiety triggers the need for safety and security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954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000898"/>
            <a:ext cx="8825658" cy="729048"/>
          </a:xfrm>
        </p:spPr>
        <p:txBody>
          <a:bodyPr/>
          <a:lstStyle/>
          <a:p>
            <a:pPr algn="ctr"/>
            <a:r>
              <a:rPr lang="en-US" sz="3200" dirty="0" smtClean="0"/>
              <a:t>Choose a challenging client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6508" y="2137719"/>
            <a:ext cx="8130746" cy="386766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Volunteer therapist will:</a:t>
            </a:r>
          </a:p>
          <a:p>
            <a:endParaRPr lang="en-US" sz="2800" dirty="0" smtClean="0"/>
          </a:p>
          <a:p>
            <a:r>
              <a:rPr lang="en-US" sz="2000" dirty="0" smtClean="0"/>
              <a:t>-verbally describe their client</a:t>
            </a:r>
          </a:p>
          <a:p>
            <a:r>
              <a:rPr lang="en-US" sz="2000" dirty="0" smtClean="0"/>
              <a:t>-walk into the room as the client</a:t>
            </a:r>
          </a:p>
          <a:p>
            <a:r>
              <a:rPr lang="en-US" sz="2000" dirty="0" smtClean="0"/>
              <a:t>-talk like the client</a:t>
            </a:r>
          </a:p>
          <a:p>
            <a:r>
              <a:rPr lang="en-US" sz="2000" dirty="0" smtClean="0"/>
              <a:t>-think of words to a song while thinking about the client</a:t>
            </a:r>
          </a:p>
          <a:p>
            <a:r>
              <a:rPr lang="en-US" sz="2000" dirty="0" smtClean="0"/>
              <a:t>-identify any smell that come to mind while thinking of the client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374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000898"/>
            <a:ext cx="8825658" cy="729048"/>
          </a:xfrm>
        </p:spPr>
        <p:txBody>
          <a:bodyPr/>
          <a:lstStyle/>
          <a:p>
            <a:pPr algn="ctr"/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6508" y="2150076"/>
            <a:ext cx="8130746" cy="385530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Therapist and Group will:</a:t>
            </a:r>
          </a:p>
          <a:p>
            <a:endParaRPr lang="en-US" sz="2800" dirty="0" smtClean="0"/>
          </a:p>
          <a:p>
            <a:r>
              <a:rPr lang="en-US" sz="2000" dirty="0" smtClean="0"/>
              <a:t>1-draw the client</a:t>
            </a:r>
          </a:p>
          <a:p>
            <a:endParaRPr lang="en-US" sz="2000" dirty="0" smtClean="0"/>
          </a:p>
          <a:p>
            <a:r>
              <a:rPr lang="en-US" sz="2000" dirty="0" smtClean="0"/>
              <a:t>2-Draw the therapist working/interacting with this client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247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000898"/>
            <a:ext cx="8825658" cy="729048"/>
          </a:xfrm>
        </p:spPr>
        <p:txBody>
          <a:bodyPr/>
          <a:lstStyle/>
          <a:p>
            <a:pPr algn="ctr"/>
            <a:r>
              <a:rPr lang="en-US" sz="3200" dirty="0" smtClean="0"/>
              <a:t>Processing artwork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6508" y="2273643"/>
            <a:ext cx="8130746" cy="373174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group will: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-</a:t>
            </a:r>
            <a:r>
              <a:rPr lang="en-US" sz="2000" dirty="0"/>
              <a:t>Respond to therapist’s </a:t>
            </a:r>
            <a:r>
              <a:rPr lang="en-US" sz="2000" dirty="0" smtClean="0"/>
              <a:t>and each others drawings as</a:t>
            </a:r>
            <a:r>
              <a:rPr lang="mr-IN" sz="2000" dirty="0" smtClean="0"/>
              <a:t>…</a:t>
            </a:r>
            <a:r>
              <a:rPr lang="en-US" sz="2000" dirty="0" smtClean="0"/>
              <a:t> </a:t>
            </a:r>
          </a:p>
          <a:p>
            <a:r>
              <a:rPr lang="en-US" sz="2400" dirty="0" smtClean="0"/>
              <a:t>“</a:t>
            </a:r>
            <a:r>
              <a:rPr lang="en-US" sz="2400" dirty="0"/>
              <a:t>if this was my drawing it would be about</a:t>
            </a:r>
            <a:r>
              <a:rPr lang="mr-IN" sz="2400" dirty="0" smtClean="0"/>
              <a:t>…</a:t>
            </a:r>
            <a:r>
              <a:rPr lang="en-US" sz="2400" dirty="0" smtClean="0"/>
              <a:t>”</a:t>
            </a:r>
            <a:endParaRPr lang="en-US" sz="24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2157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000898"/>
            <a:ext cx="8825658" cy="729048"/>
          </a:xfrm>
        </p:spPr>
        <p:txBody>
          <a:bodyPr/>
          <a:lstStyle/>
          <a:p>
            <a:pPr algn="ctr"/>
            <a:r>
              <a:rPr lang="en-US" sz="3200" dirty="0" smtClean="0"/>
              <a:t>Other Creative Processes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6508" y="2520778"/>
            <a:ext cx="8130746" cy="34846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-Role Play the therapist and patient</a:t>
            </a:r>
          </a:p>
          <a:p>
            <a:endParaRPr lang="en-US" sz="2800" dirty="0"/>
          </a:p>
          <a:p>
            <a:r>
              <a:rPr lang="en-US" sz="2800" dirty="0" smtClean="0"/>
              <a:t>-Guided Imagery Exercise:</a:t>
            </a:r>
          </a:p>
          <a:p>
            <a:r>
              <a:rPr lang="en-US" sz="2800" dirty="0"/>
              <a:t> </a:t>
            </a:r>
            <a:r>
              <a:rPr lang="en-US" sz="2000" dirty="0" smtClean="0"/>
              <a:t>Meet this patient in a place that is familiar to you</a:t>
            </a:r>
          </a:p>
        </p:txBody>
      </p:sp>
    </p:spTree>
    <p:extLst>
      <p:ext uri="{BB962C8B-B14F-4D97-AF65-F5344CB8AC3E}">
        <p14:creationId xmlns:p14="http://schemas.microsoft.com/office/powerpoint/2010/main" val="64490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81</TotalTime>
  <Words>293</Words>
  <Application>Microsoft Macintosh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Century Gothic</vt:lpstr>
      <vt:lpstr>Mangal</vt:lpstr>
      <vt:lpstr>Wingdings 3</vt:lpstr>
      <vt:lpstr>Arial</vt:lpstr>
      <vt:lpstr>Ion Boardroom</vt:lpstr>
      <vt:lpstr>Expressive/Analytic Group Supervision</vt:lpstr>
      <vt:lpstr>Say hello to your neighbors!</vt:lpstr>
      <vt:lpstr>PowerPoint Presentation</vt:lpstr>
      <vt:lpstr>INTRODUCTION -1</vt:lpstr>
      <vt:lpstr>INTRODUCTION -2</vt:lpstr>
      <vt:lpstr>Choose a challenging client</vt:lpstr>
      <vt:lpstr>PowerPoint Presentation</vt:lpstr>
      <vt:lpstr>Processing artwork</vt:lpstr>
      <vt:lpstr>Other Creative Processes</vt:lpstr>
      <vt:lpstr>Summary Discussion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Expressive/Analytic Group Supervision</dc:title>
  <dc:creator>Microsoft Office User</dc:creator>
  <cp:lastModifiedBy>Microsoft Office User</cp:lastModifiedBy>
  <cp:revision>10</cp:revision>
  <dcterms:created xsi:type="dcterms:W3CDTF">2018-10-13T20:53:40Z</dcterms:created>
  <dcterms:modified xsi:type="dcterms:W3CDTF">2018-10-15T14:10:46Z</dcterms:modified>
</cp:coreProperties>
</file>